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  <p:sldMasterId id="2147483665" r:id="rId2"/>
  </p:sldMasterIdLst>
  <p:notesMasterIdLst>
    <p:notesMasterId r:id="rId7"/>
  </p:notesMasterIdLst>
  <p:sldIdLst>
    <p:sldId id="257" r:id="rId3"/>
    <p:sldId id="265" r:id="rId4"/>
    <p:sldId id="266" r:id="rId5"/>
    <p:sldId id="280" r:id="rId6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09C548-8814-4DC5-BE73-E576743FC93C}">
  <a:tblStyle styleId="{3309C548-8814-4DC5-BE73-E576743FC9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6"/>
    <p:restoredTop sz="9458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80"/>
        <p:guide pos="51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7d57c3e9c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7d57c3e9c_1_1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57d57c3e9c_1_1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7d57c3e9c_1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7d57c3e9c_1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57d57c3e9c_1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625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79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title"/>
          </p:nvPr>
        </p:nvSpPr>
        <p:spPr>
          <a:xfrm>
            <a:off x="1117600" y="327810"/>
            <a:ext cx="1402093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1"/>
          </p:nvPr>
        </p:nvSpPr>
        <p:spPr>
          <a:xfrm>
            <a:off x="1117600" y="1590263"/>
            <a:ext cx="14020930" cy="6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/>
        </p:nvSpPr>
        <p:spPr>
          <a:xfrm>
            <a:off x="0" y="8627231"/>
            <a:ext cx="16256012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 sz="1400"/>
          </a:p>
        </p:txBody>
      </p:sp>
      <p:sp>
        <p:nvSpPr>
          <p:cNvPr id="53" name="Google Shape;53;p13"/>
          <p:cNvSpPr txBox="1"/>
          <p:nvPr/>
        </p:nvSpPr>
        <p:spPr>
          <a:xfrm>
            <a:off x="0" y="8085515"/>
            <a:ext cx="16256012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7845368" y="8021420"/>
            <a:ext cx="184782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" y="3815993"/>
            <a:ext cx="16256012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School of Information</a:t>
            </a:r>
            <a:endParaRPr sz="1400"/>
          </a:p>
        </p:txBody>
      </p:sp>
      <p:sp>
        <p:nvSpPr>
          <p:cNvPr id="56" name="Google Shape;56;p13"/>
          <p:cNvSpPr txBox="1"/>
          <p:nvPr/>
        </p:nvSpPr>
        <p:spPr>
          <a:xfrm>
            <a:off x="863601" y="5248173"/>
            <a:ext cx="12137714" cy="21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 sz="1400"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369" y="902337"/>
            <a:ext cx="8466668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0" y="2499750"/>
            <a:ext cx="16256012" cy="18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Font typeface="Arial"/>
              <a:buNone/>
              <a:defRPr sz="5299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0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930" cy="55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7999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body" idx="1"/>
          </p:nvPr>
        </p:nvSpPr>
        <p:spPr>
          <a:xfrm>
            <a:off x="1117600" y="291549"/>
            <a:ext cx="14020930" cy="7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dt" idx="10"/>
          </p:nvPr>
        </p:nvSpPr>
        <p:spPr>
          <a:xfrm>
            <a:off x="1117600" y="8475134"/>
            <a:ext cx="3657543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5384800" y="8475134"/>
            <a:ext cx="5486464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11480800" y="8475134"/>
            <a:ext cx="3657543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dt" idx="10"/>
          </p:nvPr>
        </p:nvSpPr>
        <p:spPr>
          <a:xfrm>
            <a:off x="1117600" y="8475134"/>
            <a:ext cx="3657543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ftr" idx="11"/>
          </p:nvPr>
        </p:nvSpPr>
        <p:spPr>
          <a:xfrm>
            <a:off x="5384800" y="8475134"/>
            <a:ext cx="5486464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11480800" y="8475134"/>
            <a:ext cx="3657543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ctrTitle"/>
          </p:nvPr>
        </p:nvSpPr>
        <p:spPr>
          <a:xfrm>
            <a:off x="540678" y="2067651"/>
            <a:ext cx="15174618" cy="27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099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ubTitle" idx="1"/>
          </p:nvPr>
        </p:nvSpPr>
        <p:spPr>
          <a:xfrm>
            <a:off x="1431907" y="5181600"/>
            <a:ext cx="13392192" cy="23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499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812759" y="996100"/>
            <a:ext cx="14630471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199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600" y="327810"/>
            <a:ext cx="1402080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600" y="1590264"/>
            <a:ext cx="1402080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2"/>
            <a:ext cx="1625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 sz="1400"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60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5368" y="8021420"/>
            <a:ext cx="184713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2"/>
            <a:ext cx="16255999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2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2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4"/>
            <a:ext cx="16255999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 sz="1400"/>
          </a:p>
        </p:txBody>
      </p:sp>
      <p:sp>
        <p:nvSpPr>
          <p:cNvPr id="24" name="Google Shape;24;p4"/>
          <p:cNvSpPr txBox="1"/>
          <p:nvPr/>
        </p:nvSpPr>
        <p:spPr>
          <a:xfrm>
            <a:off x="863601" y="5248174"/>
            <a:ext cx="12137662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 sz="1400"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369" y="902337"/>
            <a:ext cx="8466667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0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7999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600" y="291550"/>
            <a:ext cx="1402080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678" y="2067652"/>
            <a:ext cx="15174644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099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1907" y="5181600"/>
            <a:ext cx="13392188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499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759" y="996100"/>
            <a:ext cx="14630471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199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930" cy="5501400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7999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theme" Target="../theme/theme2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" y="34184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600" y="486835"/>
            <a:ext cx="140208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600" y="2434168"/>
            <a:ext cx="1402080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5"/>
            <a:ext cx="16255998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1117600" y="486834"/>
            <a:ext cx="14020930" cy="17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1117600" y="2434167"/>
            <a:ext cx="14020930" cy="54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>
            <a:spLocks noGrp="1"/>
          </p:cNvSpPr>
          <p:nvPr>
            <p:ph type="title"/>
          </p:nvPr>
        </p:nvSpPr>
        <p:spPr>
          <a:xfrm>
            <a:off x="1109133" y="1933137"/>
            <a:ext cx="14020931" cy="5500863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5999" b="1"/>
              <a:t>Sequence Representation of Data</a:t>
            </a:r>
            <a:endParaRPr sz="5999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Subsequence</a:t>
            </a:r>
            <a:endParaRPr/>
          </a:p>
        </p:txBody>
      </p:sp>
      <p:sp>
        <p:nvSpPr>
          <p:cNvPr id="198" name="Google Shape;198;p28"/>
          <p:cNvSpPr txBox="1">
            <a:spLocks noGrp="1"/>
          </p:cNvSpPr>
          <p:nvPr>
            <p:ph type="body" idx="1"/>
          </p:nvPr>
        </p:nvSpPr>
        <p:spPr>
          <a:xfrm>
            <a:off x="1117591" y="1590566"/>
            <a:ext cx="13595572" cy="1861618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buNone/>
            </a:pP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i="1"/>
              <a:t>’</a:t>
            </a:r>
            <a:r>
              <a:rPr lang="en-US"/>
              <a:t> is a subsequence of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/>
              <a:t> after dropping items in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/>
              <a:t> and keeping the order</a:t>
            </a:r>
            <a:endParaRPr/>
          </a:p>
        </p:txBody>
      </p:sp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3335" y="3473258"/>
            <a:ext cx="3945614" cy="599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3335" y="4478784"/>
            <a:ext cx="4999137" cy="816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9771" y="5610574"/>
            <a:ext cx="11837355" cy="729504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>
            <a:spLocks noGrp="1"/>
          </p:cNvSpPr>
          <p:nvPr>
            <p:ph type="body" idx="1"/>
          </p:nvPr>
        </p:nvSpPr>
        <p:spPr>
          <a:xfrm>
            <a:off x="2143590" y="6503312"/>
            <a:ext cx="12773953" cy="1193283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indent="-457154">
              <a:lnSpc>
                <a:spcPct val="100000"/>
              </a:lnSpc>
              <a:spcBef>
                <a:spcPts val="0"/>
              </a:spcBef>
              <a:buSzPts val="3600"/>
            </a:pPr>
            <a:r>
              <a:rPr lang="en-US" sz="3600"/>
              <a:t>All items in </a:t>
            </a:r>
            <a:r>
              <a:rPr lang="en-US" sz="3600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3600" i="1"/>
              <a:t>’</a:t>
            </a:r>
            <a:r>
              <a:rPr lang="en-US" sz="3600"/>
              <a:t> are part of the original sequence (</a:t>
            </a:r>
            <a:r>
              <a:rPr lang="en-US" sz="3600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3600"/>
              <a:t>): </a:t>
            </a:r>
            <a:r>
              <a:rPr lang="en-US" sz="3600" i="1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3600" i="1" baseline="-25000">
                <a:latin typeface="Times New Roman"/>
                <a:ea typeface="Times New Roman"/>
                <a:cs typeface="Times New Roman"/>
                <a:sym typeface="Times New Roman"/>
              </a:rPr>
              <a:t>j</a:t>
            </a:r>
            <a:r>
              <a:rPr lang="en-US" sz="3600"/>
              <a:t> is a number among </a:t>
            </a:r>
            <a:r>
              <a:rPr lang="en-US" sz="3600" i="1">
                <a:latin typeface="Times New Roman"/>
                <a:ea typeface="Times New Roman"/>
                <a:cs typeface="Times New Roman"/>
                <a:sym typeface="Times New Roman"/>
              </a:rPr>
              <a:t>1, 2,…, k</a:t>
            </a:r>
            <a:r>
              <a:rPr lang="en-US" sz="3600"/>
              <a:t>.</a:t>
            </a:r>
            <a:endParaRPr sz="3600"/>
          </a:p>
        </p:txBody>
      </p:sp>
      <p:sp>
        <p:nvSpPr>
          <p:cNvPr id="203" name="Google Shape;203;p28"/>
          <p:cNvSpPr txBox="1"/>
          <p:nvPr/>
        </p:nvSpPr>
        <p:spPr>
          <a:xfrm>
            <a:off x="7014340" y="3545550"/>
            <a:ext cx="4076002" cy="599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(Original Sequence)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4" name="Google Shape;204;p28"/>
          <p:cNvSpPr txBox="1"/>
          <p:nvPr/>
        </p:nvSpPr>
        <p:spPr>
          <a:xfrm>
            <a:off x="7588959" y="4695313"/>
            <a:ext cx="4076002" cy="599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(Subsequence)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Example of subsequences</a:t>
            </a:r>
            <a:endParaRPr/>
          </a:p>
        </p:txBody>
      </p:sp>
      <p:sp>
        <p:nvSpPr>
          <p:cNvPr id="211" name="Google Shape;211;p29"/>
          <p:cNvSpPr txBox="1"/>
          <p:nvPr/>
        </p:nvSpPr>
        <p:spPr>
          <a:xfrm>
            <a:off x="4163743" y="1674858"/>
            <a:ext cx="7989420" cy="1213382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pPr algn="ctr">
              <a:spcBef>
                <a:spcPts val="1333"/>
              </a:spcBef>
            </a:pPr>
            <a:r>
              <a:rPr lang="en-US" sz="5999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“to be or not to be”</a:t>
            </a:r>
            <a:endParaRPr sz="5999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2" name="Google Shape;212;p29"/>
          <p:cNvSpPr txBox="1"/>
          <p:nvPr/>
        </p:nvSpPr>
        <p:spPr>
          <a:xfrm>
            <a:off x="1120690" y="2995804"/>
            <a:ext cx="9067215" cy="999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>
              <a:lnSpc>
                <a:spcPct val="90000"/>
              </a:lnSpc>
              <a:spcBef>
                <a:spcPts val="1333"/>
              </a:spcBef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e.g., subsequences length 3: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3" name="Google Shape;213;p29"/>
          <p:cNvSpPr txBox="1"/>
          <p:nvPr/>
        </p:nvSpPr>
        <p:spPr>
          <a:xfrm>
            <a:off x="1948735" y="6639798"/>
            <a:ext cx="7135403" cy="1384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>
              <a:lnSpc>
                <a:spcPct val="90000"/>
              </a:lnSpc>
              <a:spcBef>
                <a:spcPts val="1333"/>
              </a:spcBef>
            </a:pPr>
            <a:r>
              <a:rPr lang="en-U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“not be to”, “or be be”</a:t>
            </a:r>
            <a:endParaRPr sz="4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8622" y="6639799"/>
            <a:ext cx="1402163" cy="1402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266" y="6639799"/>
            <a:ext cx="1402163" cy="140216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9"/>
          <p:cNvSpPr txBox="1"/>
          <p:nvPr/>
        </p:nvSpPr>
        <p:spPr>
          <a:xfrm>
            <a:off x="1792025" y="3839322"/>
            <a:ext cx="12953635" cy="1318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“to be or”, “be or not”, “or not to”, “not to be”</a:t>
            </a:r>
            <a:endParaRPr sz="4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algn="ctr"/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(Consecutive subsequence)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7" name="Google Shape;217;p29"/>
          <p:cNvSpPr txBox="1"/>
          <p:nvPr/>
        </p:nvSpPr>
        <p:spPr>
          <a:xfrm>
            <a:off x="1792025" y="5255433"/>
            <a:ext cx="12953635" cy="1384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“to be not”, “be not be”, “to to be”, “to or not”, …</a:t>
            </a:r>
            <a:endParaRPr sz="4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algn="ctr"/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(Non-consecutive subsequence) 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8" name="Google Shape;218;p29"/>
          <p:cNvSpPr/>
          <p:nvPr/>
        </p:nvSpPr>
        <p:spPr>
          <a:xfrm>
            <a:off x="1331670" y="3865494"/>
            <a:ext cx="13560176" cy="1257042"/>
          </a:xfrm>
          <a:prstGeom prst="rect">
            <a:avLst/>
          </a:prstGeom>
          <a:solidFill>
            <a:srgbClr val="FFFFFF">
              <a:alpha val="81920"/>
            </a:srgbClr>
          </a:solidFill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219" name="Google Shape;219;p29"/>
          <p:cNvSpPr/>
          <p:nvPr/>
        </p:nvSpPr>
        <p:spPr>
          <a:xfrm>
            <a:off x="1484055" y="5313152"/>
            <a:ext cx="13560176" cy="1193749"/>
          </a:xfrm>
          <a:prstGeom prst="rect">
            <a:avLst/>
          </a:prstGeom>
          <a:solidFill>
            <a:srgbClr val="FFFFFF">
              <a:alpha val="81920"/>
            </a:srgbClr>
          </a:solidFill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220" name="Google Shape;220;p29"/>
          <p:cNvSpPr/>
          <p:nvPr/>
        </p:nvSpPr>
        <p:spPr>
          <a:xfrm>
            <a:off x="1185484" y="3248404"/>
            <a:ext cx="6902026" cy="617340"/>
          </a:xfrm>
          <a:prstGeom prst="rect">
            <a:avLst/>
          </a:prstGeom>
          <a:solidFill>
            <a:srgbClr val="FFFFFF">
              <a:alpha val="81920"/>
            </a:srgbClr>
          </a:solidFill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183" y="152519"/>
            <a:ext cx="14990003" cy="1247345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83" y="1279848"/>
            <a:ext cx="15697221" cy="200358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7" y="4620880"/>
            <a:ext cx="16254413" cy="187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17" tIns="81281" rIns="162517" bIns="8128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5980" y="8161487"/>
            <a:ext cx="14019431" cy="70487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1689" y="8539482"/>
            <a:ext cx="760210" cy="265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546861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147</Words>
  <Application>Microsoft Macintosh PowerPoint</Application>
  <PresentationFormat>Custom</PresentationFormat>
  <Paragraphs>20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Verdana</vt:lpstr>
      <vt:lpstr>Arial</vt:lpstr>
      <vt:lpstr>Calibri</vt:lpstr>
      <vt:lpstr>Arial Black</vt:lpstr>
      <vt:lpstr>Times New Roman</vt:lpstr>
      <vt:lpstr>Georgia</vt:lpstr>
      <vt:lpstr>verdana-degrees1</vt:lpstr>
      <vt:lpstr>verdana-degrees1</vt:lpstr>
      <vt:lpstr>Sequence Representation of Data</vt:lpstr>
      <vt:lpstr>Subsequence</vt:lpstr>
      <vt:lpstr>Example of subsequences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4.1.2_Subsequences</dc:title>
  <dc:subject>Data Mining 1</dc:subject>
  <dc:creator>Qiaozhu Mei</dc:creator>
  <cp:keywords/>
  <dc:description/>
  <cp:lastModifiedBy>Tan, Yuanru</cp:lastModifiedBy>
  <cp:revision>2</cp:revision>
  <dcterms:modified xsi:type="dcterms:W3CDTF">2019-11-18T19:42:02Z</dcterms:modified>
  <cp:category/>
</cp:coreProperties>
</file>